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2"/>
  </p:notesMasterIdLst>
  <p:handoutMasterIdLst>
    <p:handoutMasterId r:id="rId13"/>
  </p:handoutMasterIdLst>
  <p:sldIdLst>
    <p:sldId id="322" r:id="rId2"/>
    <p:sldId id="422" r:id="rId3"/>
    <p:sldId id="404" r:id="rId4"/>
    <p:sldId id="397" r:id="rId5"/>
    <p:sldId id="399" r:id="rId6"/>
    <p:sldId id="336" r:id="rId7"/>
    <p:sldId id="414" r:id="rId8"/>
    <p:sldId id="398" r:id="rId9"/>
    <p:sldId id="337" r:id="rId10"/>
    <p:sldId id="403" r:id="rId1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8"/>
    </p:cViewPr>
  </p:sorterViewPr>
  <p:notesViewPr>
    <p:cSldViewPr>
      <p:cViewPr varScale="1">
        <p:scale>
          <a:sx n="61" d="100"/>
          <a:sy n="61" d="100"/>
        </p:scale>
        <p:origin x="-19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2D1EFEAA-AA9A-C14F-AE0A-AAC09C457F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83B7A9E7-9F9A-5843-AE43-A22A751333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650853FB-4EC0-9D49-9799-43F7301105B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12C33B67-35C2-DE4F-85A1-CAAAF8FFCAF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E61548E-BB72-3846-9223-AFC83674433B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70AEE59-2E03-534E-A8B7-78A7F149E9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72E1FA0-47B8-DD4F-859B-1F1C52C34F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B681A95-5C78-254A-9784-4232FDD3DAD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C90A2B76-6CDD-7E47-A14C-6CB36AFD075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/>
              <a:t>Haga clic para modificar el estilo de texto del patrón</a:t>
            </a:r>
          </a:p>
          <a:p>
            <a:pPr lvl="1"/>
            <a:r>
              <a:rPr lang="es-ES" altLang="es-ES" noProof="0"/>
              <a:t>Segundo nivel</a:t>
            </a:r>
          </a:p>
          <a:p>
            <a:pPr lvl="2"/>
            <a:r>
              <a:rPr lang="es-ES" altLang="es-ES" noProof="0"/>
              <a:t>Tercer nivel</a:t>
            </a:r>
          </a:p>
          <a:p>
            <a:pPr lvl="3"/>
            <a:r>
              <a:rPr lang="es-ES" altLang="es-ES" noProof="0"/>
              <a:t>Cuarto nivel</a:t>
            </a:r>
          </a:p>
          <a:p>
            <a:pPr lvl="4"/>
            <a:r>
              <a:rPr lang="es-ES" altLang="es-ES" noProof="0"/>
              <a:t>Quinto nivel</a:t>
            </a: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48198F1C-B5BF-F94A-877E-E2CBA971B3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85394491-43B1-AA48-8030-3F89C3DD8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CEEDABA-1B60-384E-8BEF-8EF6B82A49D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7">
            <a:extLst>
              <a:ext uri="{FF2B5EF4-FFF2-40B4-BE49-F238E27FC236}">
                <a16:creationId xmlns:a16="http://schemas.microsoft.com/office/drawing/2014/main" id="{80D24377-2503-E44E-9479-495DEB01B8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2BF8C7-8FFD-3245-9600-6FB9ECA3C4E7}" type="slidenum">
              <a:rPr lang="es-ES" altLang="es-ES"/>
              <a:pPr>
                <a:spcBef>
                  <a:spcPct val="0"/>
                </a:spcBef>
              </a:pPr>
              <a:t>1</a:t>
            </a:fld>
            <a:endParaRPr lang="es-ES" altLang="es-ES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DBCB8D8A-8299-C04C-8797-51205B3991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8CC87584-E5AE-2746-9835-FF1986AAA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7">
            <a:extLst>
              <a:ext uri="{FF2B5EF4-FFF2-40B4-BE49-F238E27FC236}">
                <a16:creationId xmlns:a16="http://schemas.microsoft.com/office/drawing/2014/main" id="{2A89C1F7-3A8C-4141-BE1C-4DD70923FB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2C9BEB-1F16-C444-B9F9-3961803F9A9A}" type="slidenum">
              <a:rPr lang="es-ES" altLang="es-ES"/>
              <a:pPr>
                <a:spcBef>
                  <a:spcPct val="0"/>
                </a:spcBef>
              </a:pPr>
              <a:t>2</a:t>
            </a:fld>
            <a:endParaRPr lang="es-ES" altLang="es-ES"/>
          </a:p>
        </p:txBody>
      </p:sp>
      <p:sp>
        <p:nvSpPr>
          <p:cNvPr id="229378" name="Rectangle 2">
            <a:extLst>
              <a:ext uri="{FF2B5EF4-FFF2-40B4-BE49-F238E27FC236}">
                <a16:creationId xmlns:a16="http://schemas.microsoft.com/office/drawing/2014/main" id="{9D510869-8A48-D941-929E-78E089E2C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41B3D66-E8F9-D544-AF29-DB1C6B30A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>
            <a:extLst>
              <a:ext uri="{FF2B5EF4-FFF2-40B4-BE49-F238E27FC236}">
                <a16:creationId xmlns:a16="http://schemas.microsoft.com/office/drawing/2014/main" id="{C6612308-AE5C-5740-9407-799C005D8B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D36A88-00B9-D541-ABB2-C457552CB06F}" type="slidenum">
              <a:rPr lang="es-ES" altLang="es-ES"/>
              <a:pPr>
                <a:spcBef>
                  <a:spcPct val="0"/>
                </a:spcBef>
              </a:pPr>
              <a:t>3</a:t>
            </a:fld>
            <a:endParaRPr lang="es-ES" altLang="es-ES"/>
          </a:p>
        </p:txBody>
      </p:sp>
      <p:sp>
        <p:nvSpPr>
          <p:cNvPr id="231426" name="Rectangle 2">
            <a:extLst>
              <a:ext uri="{FF2B5EF4-FFF2-40B4-BE49-F238E27FC236}">
                <a16:creationId xmlns:a16="http://schemas.microsoft.com/office/drawing/2014/main" id="{ED084CBC-BB4A-8B4B-8F9A-B16A5886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3C792A45-092A-254C-B9CA-65F014CEF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7">
            <a:extLst>
              <a:ext uri="{FF2B5EF4-FFF2-40B4-BE49-F238E27FC236}">
                <a16:creationId xmlns:a16="http://schemas.microsoft.com/office/drawing/2014/main" id="{76F37B9E-51CB-E24A-B388-FC957AB822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FE7F50-0B09-6D4E-B881-0AE5DE79D988}" type="slidenum">
              <a:rPr lang="es-ES" altLang="es-ES"/>
              <a:pPr>
                <a:spcBef>
                  <a:spcPct val="0"/>
                </a:spcBef>
              </a:pPr>
              <a:t>4</a:t>
            </a:fld>
            <a:endParaRPr lang="es-ES" altLang="es-ES"/>
          </a:p>
        </p:txBody>
      </p:sp>
      <p:sp>
        <p:nvSpPr>
          <p:cNvPr id="233474" name="Rectangle 2">
            <a:extLst>
              <a:ext uri="{FF2B5EF4-FFF2-40B4-BE49-F238E27FC236}">
                <a16:creationId xmlns:a16="http://schemas.microsoft.com/office/drawing/2014/main" id="{CC0C66D0-3304-CC45-8856-A17DFCAAFC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E032DDA3-27D8-6548-A7A1-9B314A2FC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7">
            <a:extLst>
              <a:ext uri="{FF2B5EF4-FFF2-40B4-BE49-F238E27FC236}">
                <a16:creationId xmlns:a16="http://schemas.microsoft.com/office/drawing/2014/main" id="{24FB1784-30FE-3649-91F1-6543B7300D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4A1D31-6564-3846-8DEF-4156D2B0B56A}" type="slidenum">
              <a:rPr lang="es-ES" altLang="es-ES"/>
              <a:pPr>
                <a:spcBef>
                  <a:spcPct val="0"/>
                </a:spcBef>
              </a:pPr>
              <a:t>5</a:t>
            </a:fld>
            <a:endParaRPr lang="es-ES" altLang="es-ES"/>
          </a:p>
        </p:txBody>
      </p:sp>
      <p:sp>
        <p:nvSpPr>
          <p:cNvPr id="235522" name="Rectangle 2">
            <a:extLst>
              <a:ext uri="{FF2B5EF4-FFF2-40B4-BE49-F238E27FC236}">
                <a16:creationId xmlns:a16="http://schemas.microsoft.com/office/drawing/2014/main" id="{F9928865-B37F-7B48-B88F-201EEFE0CE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054DC30B-B124-9043-BCFB-163A313E1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7">
            <a:extLst>
              <a:ext uri="{FF2B5EF4-FFF2-40B4-BE49-F238E27FC236}">
                <a16:creationId xmlns:a16="http://schemas.microsoft.com/office/drawing/2014/main" id="{6DC159EE-6A4A-0649-B051-2A14095698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769658-126E-8D4E-AA71-A408038BDD8B}" type="slidenum">
              <a:rPr lang="es-ES" altLang="es-ES"/>
              <a:pPr>
                <a:spcBef>
                  <a:spcPct val="0"/>
                </a:spcBef>
              </a:pPr>
              <a:t>6</a:t>
            </a:fld>
            <a:endParaRPr lang="es-ES" altLang="es-ES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id="{2547D434-223E-5D4D-AB2E-B5CA8E4F19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1898FC2C-AA87-8C40-B45C-B3EBA3F82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7">
            <a:extLst>
              <a:ext uri="{FF2B5EF4-FFF2-40B4-BE49-F238E27FC236}">
                <a16:creationId xmlns:a16="http://schemas.microsoft.com/office/drawing/2014/main" id="{C07729FC-4CA3-6C46-BE31-005455046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7BB9E0-518F-854A-B8E0-2512E6CC0D04}" type="slidenum">
              <a:rPr lang="es-ES" altLang="es-ES"/>
              <a:pPr>
                <a:spcBef>
                  <a:spcPct val="0"/>
                </a:spcBef>
              </a:pPr>
              <a:t>7</a:t>
            </a:fld>
            <a:endParaRPr lang="es-ES" altLang="es-ES"/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74AFD3A2-D933-AA47-80B4-10FFFE17D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DFBA4DD4-B026-7C46-91B9-58EB875B3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7">
            <a:extLst>
              <a:ext uri="{FF2B5EF4-FFF2-40B4-BE49-F238E27FC236}">
                <a16:creationId xmlns:a16="http://schemas.microsoft.com/office/drawing/2014/main" id="{9FA11E43-A242-1B47-815C-290C5620C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2530C5-1BE5-8D4B-ADD6-9639D5B2A18C}" type="slidenum">
              <a:rPr lang="es-ES" altLang="es-ES"/>
              <a:pPr>
                <a:spcBef>
                  <a:spcPct val="0"/>
                </a:spcBef>
              </a:pPr>
              <a:t>8</a:t>
            </a:fld>
            <a:endParaRPr lang="es-ES" altLang="es-ES"/>
          </a:p>
        </p:txBody>
      </p:sp>
      <p:sp>
        <p:nvSpPr>
          <p:cNvPr id="241666" name="Rectangle 2">
            <a:extLst>
              <a:ext uri="{FF2B5EF4-FFF2-40B4-BE49-F238E27FC236}">
                <a16:creationId xmlns:a16="http://schemas.microsoft.com/office/drawing/2014/main" id="{75BAD95C-B7F4-7444-90A1-BBCFF1D45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15A93AA1-3595-294B-B1FA-F41CA2B37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7">
            <a:extLst>
              <a:ext uri="{FF2B5EF4-FFF2-40B4-BE49-F238E27FC236}">
                <a16:creationId xmlns:a16="http://schemas.microsoft.com/office/drawing/2014/main" id="{96BCFD00-C453-B44E-8726-4BB066300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2ABBFD-2761-CB49-8D9D-9D42790484BA}" type="slidenum">
              <a:rPr lang="es-ES" altLang="es-ES"/>
              <a:pPr>
                <a:spcBef>
                  <a:spcPct val="0"/>
                </a:spcBef>
              </a:pPr>
              <a:t>9</a:t>
            </a:fld>
            <a:endParaRPr lang="es-ES" altLang="es-ES"/>
          </a:p>
        </p:txBody>
      </p:sp>
      <p:sp>
        <p:nvSpPr>
          <p:cNvPr id="243714" name="Rectangle 2">
            <a:extLst>
              <a:ext uri="{FF2B5EF4-FFF2-40B4-BE49-F238E27FC236}">
                <a16:creationId xmlns:a16="http://schemas.microsoft.com/office/drawing/2014/main" id="{877893FD-8F6E-1A48-8693-F0CEDAE38F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2EC8C58B-FAA9-9D49-B9F0-3389D1F77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082BC23D-80DF-F54A-980C-9BBF9D44F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484313"/>
            <a:ext cx="77724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314263702 h 1000"/>
              <a:gd name="T6" fmla="*/ 0 w 1000"/>
              <a:gd name="T7" fmla="*/ 1314263702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22396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6A91D3-04B9-0D44-A3C3-BED1E9993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C2B573-743F-6145-8818-E6C903FF6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A61D8-15E4-254F-B861-98C2AD87F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403312-DCEB-944F-BE4D-93DBE105AD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530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EE882A-B6C7-3C45-812F-C88AB6DF7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524BE11-4574-D447-9122-1D03A5E30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6704934-EF78-9440-B914-34212823F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BC719-2125-7944-B72D-1E412CAB689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4494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C75420-28CC-4141-90BC-012209A26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E948475-4B2D-6646-86D2-FFC1CF1AF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08B45FE-5C47-7642-886D-D27BE653B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EC06B-AD3A-E744-AEDE-A0C15F41A86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1923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8CB09F-97CA-6C49-9307-1CA96764E5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3487DE0-4AA5-344D-BAB3-44C018E525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B59CFCD-03D1-EE4F-A847-56F3A9566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43AF-B600-E041-87AE-84DA5BC56AF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504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415619-1340-3844-BE12-755C2EF362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4BFCF0A-20BF-3440-BC31-24FE0727A7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0B98836-2F85-7F47-AD7E-F147D169A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24CA-651E-2D48-95DB-69930C73D4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0480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88004F-604B-674B-A4F9-217CE14BAB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4226DEF-714B-F647-848A-E688C62CF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AEB8384-F0A5-BB40-AF9A-F8EF23AD9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5D7B-6CED-214C-8AD7-1C8269E0B5E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5713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99F75-FF09-8C43-9437-D4225B712A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6BBA53-6746-1449-B0AD-BE8131DB4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ACD48-DD03-E242-95AD-3F203C0EB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E09A-4FD0-ED4C-8F56-063B3B64538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2244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0F99168-25E5-2E43-916C-03AFCDBFA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CDA26ED-5EFD-3D41-9B04-C957AA2C83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82FCDBE-C8B5-2C44-936F-4171E16057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45D7F-A702-554A-9830-1F6B7070BBD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1063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C0D44E6-1359-D346-A249-2A5CE8080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C22027C-A945-294C-BAAF-E35802572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E7E3F55-0C32-2D44-8B5F-3233799E0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A6D3F-8267-BD4A-B0BE-A2F40D35F81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4449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B3E53F-A43B-324A-9753-01E625AD3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2F49F91-BEC7-EB4C-9C3E-700AE25870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4E141F-8F62-1D4F-8332-E7DE09FBE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E1C1B-FA87-A945-ABD5-D4F97F5E017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0088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769FE0-86FB-F647-98FD-10DF8C5E0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5C0CF8F-D832-F343-AE10-DDE7D8AA2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845BA84-7D56-9841-BA80-89DCF8FD2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DCF9B-4AD9-9A43-9E97-D0A99FC98BC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7044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5277D1-DC20-C349-B36A-FA6CD0D2F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0D0852-A10B-8741-95E8-AC0E19E08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263B1627-F559-CB44-A0D6-A3199892E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314263702 h 1000"/>
              <a:gd name="T6" fmla="*/ 0 w 1000"/>
              <a:gd name="T7" fmla="*/ 1314263702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F6EFBB98-9989-AE43-AA58-E5800B6CE6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842CA681-8168-1841-8BFE-841CCEFAAD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C64629D-E728-1A4E-91C3-420F3826DB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CE92A0B1-A7E5-1C4A-AF52-7A1CD9148A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1B79B88-B9C3-3B42-AE7F-8F1357024F8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Arial" charset="0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6">
            <a:extLst>
              <a:ext uri="{FF2B5EF4-FFF2-40B4-BE49-F238E27FC236}">
                <a16:creationId xmlns:a16="http://schemas.microsoft.com/office/drawing/2014/main" id="{AE695CA5-4F19-A040-9EC2-F8E160454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8D2F950-6E20-874C-9371-D6FCEF38651D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ES" sz="1200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D95D1708-44E2-1942-AD92-90F5EE4489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Resumen: Aspectos Esenciales</a:t>
            </a:r>
          </a:p>
        </p:txBody>
      </p:sp>
      <p:pic>
        <p:nvPicPr>
          <p:cNvPr id="226307" name="Picture 8" descr="Cascada_de_Las_Pisas">
            <a:extLst>
              <a:ext uri="{FF2B5EF4-FFF2-40B4-BE49-F238E27FC236}">
                <a16:creationId xmlns:a16="http://schemas.microsoft.com/office/drawing/2014/main" id="{0DB2C217-AB60-7944-996A-FDE58FCE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5436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6">
            <a:extLst>
              <a:ext uri="{FF2B5EF4-FFF2-40B4-BE49-F238E27FC236}">
                <a16:creationId xmlns:a16="http://schemas.microsoft.com/office/drawing/2014/main" id="{495E97A5-9898-014C-9FCC-18975AC4D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18879A-216D-014F-B237-E300BEE496F4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s-ES" altLang="es-ES" sz="1200"/>
          </a:p>
        </p:txBody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C2978C13-D244-FB43-84F3-B7FF7473E4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484313"/>
            <a:ext cx="7772400" cy="863600"/>
          </a:xfrm>
        </p:spPr>
        <p:txBody>
          <a:bodyPr/>
          <a:lstStyle/>
          <a:p>
            <a:pPr algn="ctr" eaLnBrk="1" hangingPunct="1">
              <a:tabLst>
                <a:tab pos="5018088" algn="l"/>
              </a:tabLst>
            </a:pPr>
            <a:r>
              <a:rPr lang="es-ES" altLang="es-ES">
                <a:ea typeface="ＭＳ Ｐゴシック" panose="020B0600070205080204" pitchFamily="34" charset="-128"/>
              </a:rPr>
              <a:t>Examen Neurocirugía</a:t>
            </a: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0AA1B2C2-75D9-A442-A619-4E4829C73D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6013" y="5734050"/>
            <a:ext cx="7010400" cy="647700"/>
          </a:xfrm>
        </p:spPr>
        <p:txBody>
          <a:bodyPr/>
          <a:lstStyle/>
          <a:p>
            <a:pPr algn="ctr" eaLnBrk="1" hangingPunct="1"/>
            <a:r>
              <a:rPr lang="es-ES" altLang="es-ES" sz="3600">
                <a:latin typeface="Arial" panose="020B0604020202020204" pitchFamily="34" charset="0"/>
                <a:ea typeface="ＭＳ Ｐゴシック" panose="020B0600070205080204" pitchFamily="34" charset="-128"/>
              </a:rPr>
              <a:t>MIR</a:t>
            </a:r>
          </a:p>
        </p:txBody>
      </p:sp>
      <p:pic>
        <p:nvPicPr>
          <p:cNvPr id="244740" name="Picture 8" descr="Examen_MIR_2007">
            <a:extLst>
              <a:ext uri="{FF2B5EF4-FFF2-40B4-BE49-F238E27FC236}">
                <a16:creationId xmlns:a16="http://schemas.microsoft.com/office/drawing/2014/main" id="{530981F6-91F2-7B49-AB75-536AD3317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420938"/>
            <a:ext cx="24907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1" name="Picture 9" descr="examen">
            <a:extLst>
              <a:ext uri="{FF2B5EF4-FFF2-40B4-BE49-F238E27FC236}">
                <a16:creationId xmlns:a16="http://schemas.microsoft.com/office/drawing/2014/main" id="{8F8CCBDB-CCE5-D546-A29E-64F24F17D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36957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2" name="Picture 6" descr="alumnos_aprobados">
            <a:extLst>
              <a:ext uri="{FF2B5EF4-FFF2-40B4-BE49-F238E27FC236}">
                <a16:creationId xmlns:a16="http://schemas.microsoft.com/office/drawing/2014/main" id="{53FB28DD-B05B-BC49-B7C9-5B13543CD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49500"/>
            <a:ext cx="4321175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6">
            <a:extLst>
              <a:ext uri="{FF2B5EF4-FFF2-40B4-BE49-F238E27FC236}">
                <a16:creationId xmlns:a16="http://schemas.microsoft.com/office/drawing/2014/main" id="{A1E4F3E9-AD9E-3F49-981A-3757A673B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85473C9-3559-1B40-AAE2-2E63889A011E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" altLang="es-ES" sz="1200"/>
          </a:p>
        </p:txBody>
      </p:sp>
      <p:sp>
        <p:nvSpPr>
          <p:cNvPr id="228354" name="Rectangle 2">
            <a:extLst>
              <a:ext uri="{FF2B5EF4-FFF2-40B4-BE49-F238E27FC236}">
                <a16:creationId xmlns:a16="http://schemas.microsoft.com/office/drawing/2014/main" id="{3706DB81-E791-634D-A786-E8C3741603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Resumen: Aspectos Esenciales</a:t>
            </a:r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DA52A44A-9E63-F841-9AD8-320AFFA51F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1700213"/>
            <a:ext cx="8964612" cy="5157787"/>
          </a:xfrm>
          <a:noFill/>
        </p:spPr>
        <p:txBody>
          <a:bodyPr/>
          <a:lstStyle/>
          <a:p>
            <a:pPr marL="533400" indent="-533400" eaLnBrk="1" hangingPunct="1"/>
            <a:r>
              <a:rPr lang="es-ES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Adultos: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Tumor intracraneal + frecuente: </a:t>
            </a:r>
            <a:r>
              <a:rPr lang="es-ES" altLang="es-ES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Metástasis</a:t>
            </a: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Tumor 1º maligno + frecuente: Astrocitomas </a:t>
            </a:r>
            <a:r>
              <a:rPr lang="es-ES_tradnl" altLang="es-ES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(Glioblastoma)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Localización + frecuente: Supratentorial (80%)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28356" name="Picture 4">
            <a:extLst>
              <a:ext uri="{FF2B5EF4-FFF2-40B4-BE49-F238E27FC236}">
                <a16:creationId xmlns:a16="http://schemas.microsoft.com/office/drawing/2014/main" id="{AA413636-6365-AA46-AAEE-F83C97236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365625"/>
            <a:ext cx="21590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6">
            <a:extLst>
              <a:ext uri="{FF2B5EF4-FFF2-40B4-BE49-F238E27FC236}">
                <a16:creationId xmlns:a16="http://schemas.microsoft.com/office/drawing/2014/main" id="{C0774537-F19A-F649-B6DF-5C5C3E625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1A00B8-E804-AB4B-9DA4-7200867D043F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es-ES" sz="1200"/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B5DED939-C3C3-EC45-A2CA-175570E7D1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Resumen: Aspectos Esenciales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07BA3035-B81B-4447-AAD5-C003D48D7E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3041650"/>
            <a:ext cx="8964612" cy="3816350"/>
          </a:xfrm>
          <a:noFill/>
        </p:spPr>
        <p:txBody>
          <a:bodyPr/>
          <a:lstStyle/>
          <a:p>
            <a:pPr marL="533400" indent="-533400" eaLnBrk="1" hangingPunct="1"/>
            <a:r>
              <a:rPr lang="es-ES_tradnl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Niños: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Neoplasia + frecuente en niños: Leucemia.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_tradnl" altLang="es-ES" sz="2400">
                <a:ea typeface="Arial" panose="020B0604020202020204" pitchFamily="34" charset="0"/>
              </a:rPr>
              <a:t> </a:t>
            </a:r>
            <a:r>
              <a:rPr lang="es-ES_tradnl" altLang="es-ES" sz="2400">
                <a:latin typeface="Arial" panose="020B0604020202020204" pitchFamily="34" charset="0"/>
                <a:ea typeface="Arial" panose="020B0604020202020204" pitchFamily="34" charset="0"/>
              </a:rPr>
              <a:t>2º lugar: Tumores cerebrales 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Arial" panose="020B0604020202020204" pitchFamily="34" charset="0"/>
              </a:rPr>
              <a:t> Tumor cerebral ben. + frecuente: </a:t>
            </a:r>
            <a:r>
              <a:rPr lang="es-ES_tradnl" altLang="es-ES" sz="24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Astrocitoma pilocítico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Arial" panose="020B0604020202020204" pitchFamily="34" charset="0"/>
              </a:rPr>
              <a:t> Tumor cerebral maligno + frecuente: </a:t>
            </a:r>
            <a:r>
              <a:rPr lang="es-ES_tradnl" altLang="es-ES" sz="24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Meduloblastoma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endParaRPr lang="es-ES_tradnl" altLang="es-ES" sz="2400">
              <a:ea typeface="Arial" panose="020B0604020202020204" pitchFamily="34" charset="0"/>
            </a:endParaRP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Localización + frecuente: Infratentorial &gt; Supratentorial</a:t>
            </a:r>
          </a:p>
        </p:txBody>
      </p:sp>
      <p:pic>
        <p:nvPicPr>
          <p:cNvPr id="230404" name="Picture 4">
            <a:extLst>
              <a:ext uri="{FF2B5EF4-FFF2-40B4-BE49-F238E27FC236}">
                <a16:creationId xmlns:a16="http://schemas.microsoft.com/office/drawing/2014/main" id="{E362AE80-DB58-3844-B914-1ECB5749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628775"/>
            <a:ext cx="24479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0405" name="Object 8">
            <a:extLst>
              <a:ext uri="{FF2B5EF4-FFF2-40B4-BE49-F238E27FC236}">
                <a16:creationId xmlns:a16="http://schemas.microsoft.com/office/drawing/2014/main" id="{68D4648C-2875-D340-A13B-116D49F430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1628775"/>
          <a:ext cx="1338262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4" name="Imagen de mapa de bits" r:id="rId5" imgW="1117600" imgH="1562100" progId="Paint.Picture">
                  <p:embed/>
                </p:oleObj>
              </mc:Choice>
              <mc:Fallback>
                <p:oleObj name="Imagen de mapa de bits" r:id="rId5" imgW="1117600" imgH="1562100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628775"/>
                        <a:ext cx="1338262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6">
            <a:extLst>
              <a:ext uri="{FF2B5EF4-FFF2-40B4-BE49-F238E27FC236}">
                <a16:creationId xmlns:a16="http://schemas.microsoft.com/office/drawing/2014/main" id="{E9DABDF6-15E0-8943-921E-5CF6E2FD9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068E85-C7DE-D44A-81BB-CCFE47B0AE04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" altLang="es-ES" sz="1200"/>
          </a:p>
        </p:txBody>
      </p:sp>
      <p:sp>
        <p:nvSpPr>
          <p:cNvPr id="232450" name="Rectangle 2">
            <a:extLst>
              <a:ext uri="{FF2B5EF4-FFF2-40B4-BE49-F238E27FC236}">
                <a16:creationId xmlns:a16="http://schemas.microsoft.com/office/drawing/2014/main" id="{629F3F12-5FD2-604A-9CC7-C6CC6AAB27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Resumen: Aspectos Esenciales</a:t>
            </a: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5EE6F288-C7D5-6243-9C7C-75632E38D56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5157787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s-ES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Epilepsia: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s-ES" altLang="es-ES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Tumores cerebrales = causa + frecuente de epilepsia entre 35 - 50 años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Los + epileptógenos: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Arial" panose="020B0604020202020204" pitchFamily="34" charset="0"/>
              </a:rPr>
              <a:t> Oligodendrogliomas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Arial" panose="020B0604020202020204" pitchFamily="34" charset="0"/>
              </a:rPr>
              <a:t> Astrocitomas bajo grado hemisféricos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Arial" panose="020B0604020202020204" pitchFamily="34" charset="0"/>
              </a:rPr>
              <a:t> Gangliocitomas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Arial" panose="020B0604020202020204" pitchFamily="34" charset="0"/>
              </a:rPr>
              <a:t> Metástasis cerebral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32452" name="Picture 5" descr="img_eeg_bre">
            <a:extLst>
              <a:ext uri="{FF2B5EF4-FFF2-40B4-BE49-F238E27FC236}">
                <a16:creationId xmlns:a16="http://schemas.microsoft.com/office/drawing/2014/main" id="{44F4F908-922E-A244-B46B-65C284A9B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24175"/>
            <a:ext cx="24511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3" name="Picture 6">
            <a:extLst>
              <a:ext uri="{FF2B5EF4-FFF2-40B4-BE49-F238E27FC236}">
                <a16:creationId xmlns:a16="http://schemas.microsoft.com/office/drawing/2014/main" id="{AC38B4C8-579C-EF47-9C27-B11244B3C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157788"/>
            <a:ext cx="1944688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6">
            <a:extLst>
              <a:ext uri="{FF2B5EF4-FFF2-40B4-BE49-F238E27FC236}">
                <a16:creationId xmlns:a16="http://schemas.microsoft.com/office/drawing/2014/main" id="{1D5F3925-7AB9-D746-8826-96599FEE90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D9D3B2-AA62-8D46-8107-119449A5F9BC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" altLang="es-ES" sz="1200"/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556BA379-5DC5-3E44-B126-A1A80A0C422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Resumen: Aspectos Esenciales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A8D902EB-5177-904D-B297-18298D85C6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5157787"/>
          </a:xfrm>
          <a:noFill/>
        </p:spPr>
        <p:txBody>
          <a:bodyPr/>
          <a:lstStyle/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altLang="es-ES" sz="20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s-ES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Lesión Quística Con Nódulo Mural: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Astrocitoma pilocítico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Hemangioblastoma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s-ES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Lesión Capta Contraste En Anillo</a:t>
            </a: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GBM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MTX cerebral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Linfoma cerebral primario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Absceso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Toxoplasmosis</a:t>
            </a: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34500" name="Picture 4">
            <a:extLst>
              <a:ext uri="{FF2B5EF4-FFF2-40B4-BE49-F238E27FC236}">
                <a16:creationId xmlns:a16="http://schemas.microsoft.com/office/drawing/2014/main" id="{4721DEEA-D105-BE4F-857F-E2EF75365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341438"/>
            <a:ext cx="19446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4501" name="Group 5">
            <a:extLst>
              <a:ext uri="{FF2B5EF4-FFF2-40B4-BE49-F238E27FC236}">
                <a16:creationId xmlns:a16="http://schemas.microsoft.com/office/drawing/2014/main" id="{14DD8874-9094-2145-8730-A101FB2CA79D}"/>
              </a:ext>
            </a:extLst>
          </p:cNvPr>
          <p:cNvGrpSpPr>
            <a:grpSpLocks/>
          </p:cNvGrpSpPr>
          <p:nvPr/>
        </p:nvGrpSpPr>
        <p:grpSpPr bwMode="auto">
          <a:xfrm>
            <a:off x="7380288" y="2565400"/>
            <a:ext cx="1441450" cy="1223963"/>
            <a:chOff x="431" y="0"/>
            <a:chExt cx="3842" cy="4049"/>
          </a:xfrm>
        </p:grpSpPr>
        <p:pic>
          <p:nvPicPr>
            <p:cNvPr id="234504" name="Picture 6">
              <a:extLst>
                <a:ext uri="{FF2B5EF4-FFF2-40B4-BE49-F238E27FC236}">
                  <a16:creationId xmlns:a16="http://schemas.microsoft.com/office/drawing/2014/main" id="{1E288D3A-F4D3-344C-9CD3-7868CDC16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0"/>
              <a:ext cx="3842" cy="2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4505" name="Picture 7">
              <a:extLst>
                <a:ext uri="{FF2B5EF4-FFF2-40B4-BE49-F238E27FC236}">
                  <a16:creationId xmlns:a16="http://schemas.microsoft.com/office/drawing/2014/main" id="{4920F801-9379-8448-975F-0284074F4B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478"/>
              <a:ext cx="3842" cy="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4502" name="Picture 8">
            <a:extLst>
              <a:ext uri="{FF2B5EF4-FFF2-40B4-BE49-F238E27FC236}">
                <a16:creationId xmlns:a16="http://schemas.microsoft.com/office/drawing/2014/main" id="{DF814B79-1DDE-0B4C-B335-151D9820D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149725"/>
            <a:ext cx="259238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3" name="Picture 9" descr="patologias6">
            <a:extLst>
              <a:ext uri="{FF2B5EF4-FFF2-40B4-BE49-F238E27FC236}">
                <a16:creationId xmlns:a16="http://schemas.microsoft.com/office/drawing/2014/main" id="{9540F7C3-06FD-0F4B-B1B3-672C97730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084763"/>
            <a:ext cx="14732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6">
            <a:extLst>
              <a:ext uri="{FF2B5EF4-FFF2-40B4-BE49-F238E27FC236}">
                <a16:creationId xmlns:a16="http://schemas.microsoft.com/office/drawing/2014/main" id="{8023FF92-0486-7148-846B-F078A63ED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8173A3-0837-6D43-BDBD-6DD175314398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s-ES" altLang="es-ES" sz="1200"/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1E6E7C44-5212-E44D-9882-F101B8EACF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Resumen: Aspectos Esenciales</a:t>
            </a:r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9D44F26C-EDCA-3E4F-BDFB-ABAD62D732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4897437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s-ES" altLang="es-E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Metástasis Cerebrales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Más frecuente: </a:t>
            </a:r>
            <a:r>
              <a:rPr lang="es-ES" altLang="es-ES"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cáncer de pulmón</a:t>
            </a: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Tumor 1º con + tendencia a metastatizar en cerebro: Melanoma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Cirugía en pacientes clase I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_tradnl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s-ES_tradnl" altLang="es-E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Astrocitomas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Astrocitoma gigantocelular subependimario se asocia a </a:t>
            </a:r>
            <a:r>
              <a:rPr lang="es-ES_tradnl" altLang="es-ES"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Esclerosis Tuberosa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s-ES" altLang="es-E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Tumores Embrionarios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Tienen tendencia a diseminar por l.c.r.</a:t>
            </a:r>
          </a:p>
        </p:txBody>
      </p:sp>
      <p:pic>
        <p:nvPicPr>
          <p:cNvPr id="236548" name="Picture 4">
            <a:extLst>
              <a:ext uri="{FF2B5EF4-FFF2-40B4-BE49-F238E27FC236}">
                <a16:creationId xmlns:a16="http://schemas.microsoft.com/office/drawing/2014/main" id="{069151BA-1FA2-C441-BC1A-79ABAD287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25538"/>
            <a:ext cx="13684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9" name="Picture 5">
            <a:extLst>
              <a:ext uri="{FF2B5EF4-FFF2-40B4-BE49-F238E27FC236}">
                <a16:creationId xmlns:a16="http://schemas.microsoft.com/office/drawing/2014/main" id="{62559FD3-29E5-8E43-B779-3CEFB5450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852738"/>
            <a:ext cx="12287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6">
            <a:extLst>
              <a:ext uri="{FF2B5EF4-FFF2-40B4-BE49-F238E27FC236}">
                <a16:creationId xmlns:a16="http://schemas.microsoft.com/office/drawing/2014/main" id="{FFD569A5-F747-234D-B507-FED68E002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599749-0986-A04E-937F-020D30922E93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s-ES" altLang="es-ES" sz="1200"/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FE909E85-68EA-824D-ABB0-0C364B355A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Resumen: Aspectos Esenciales</a:t>
            </a:r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0DAD2950-0B52-DD4C-BDEB-86B46436C4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4897437"/>
          </a:xfrm>
          <a:noFill/>
        </p:spPr>
        <p:txBody>
          <a:bodyPr/>
          <a:lstStyle/>
          <a:p>
            <a:pPr marL="533400" indent="-533400" eaLnBrk="1" hangingPunct="1"/>
            <a:r>
              <a:rPr lang="es-ES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Tendencia a diseminar por l.c.r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Meduloblastoma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Pinealoblastoma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Germinoma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Ependimoma anaplásico </a:t>
            </a: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/ Ependimoblastoma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Linfoma primario SNC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Carcinoma plexo coroide</a:t>
            </a:r>
          </a:p>
        </p:txBody>
      </p:sp>
      <p:pic>
        <p:nvPicPr>
          <p:cNvPr id="238596" name="Picture 6" descr="export--86397793">
            <a:extLst>
              <a:ext uri="{FF2B5EF4-FFF2-40B4-BE49-F238E27FC236}">
                <a16:creationId xmlns:a16="http://schemas.microsoft.com/office/drawing/2014/main" id="{3863C338-6089-F642-91B2-F39C2536D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155733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7" name="Picture 8" descr="export--86397915">
            <a:extLst>
              <a:ext uri="{FF2B5EF4-FFF2-40B4-BE49-F238E27FC236}">
                <a16:creationId xmlns:a16="http://schemas.microsoft.com/office/drawing/2014/main" id="{BDDA1D96-5527-B842-9BF6-F53C4DD34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365625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6">
            <a:extLst>
              <a:ext uri="{FF2B5EF4-FFF2-40B4-BE49-F238E27FC236}">
                <a16:creationId xmlns:a16="http://schemas.microsoft.com/office/drawing/2014/main" id="{15E7B3D6-C100-164F-8C06-B7AAB707A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0A0EB4-9370-E043-9C1F-3E0AA3A76D4B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s-ES" altLang="es-ES" sz="1200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DAF08D2D-5FB7-6549-A7B1-AE2A5D088A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Resumen: Aspectos Esenciales</a:t>
            </a:r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CD7F0B34-36A8-C64E-A1C4-0BC8C632DF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5157787"/>
          </a:xfrm>
          <a:noFill/>
        </p:spPr>
        <p:txBody>
          <a:bodyPr/>
          <a:lstStyle/>
          <a:p>
            <a:pPr marL="533400" indent="-533400" eaLnBrk="1" hangingPunct="1"/>
            <a:r>
              <a:rPr lang="es-ES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Meningiomas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Relacionados con hormonas (Progesterona)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Grado de resección</a:t>
            </a: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(Simpson) influye en pronóstico y en aparición de recidiva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r>
              <a:rPr lang="es-ES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Tumores Pineales: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Clínica + frecuente: </a:t>
            </a:r>
            <a:r>
              <a:rPr lang="es-ES" altLang="es-ES"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HTIC asociada a hidrocefalia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Clínica + característica: </a:t>
            </a:r>
            <a:r>
              <a:rPr lang="es-ES" altLang="es-ES"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Sd. Parinaud</a:t>
            </a: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por afectación del tectum mesencefálico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Tumor + frecuente en región pineal: </a:t>
            </a:r>
            <a:r>
              <a:rPr lang="es-ES" altLang="es-ES"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Germinoma</a:t>
            </a: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y tto RxT</a:t>
            </a:r>
          </a:p>
        </p:txBody>
      </p:sp>
      <p:pic>
        <p:nvPicPr>
          <p:cNvPr id="240644" name="Picture 4" descr="PineaTumor_01">
            <a:extLst>
              <a:ext uri="{FF2B5EF4-FFF2-40B4-BE49-F238E27FC236}">
                <a16:creationId xmlns:a16="http://schemas.microsoft.com/office/drawing/2014/main" id="{D7CBD98F-2A20-A54A-842F-36BACAB61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068638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5" name="Picture 5">
            <a:extLst>
              <a:ext uri="{FF2B5EF4-FFF2-40B4-BE49-F238E27FC236}">
                <a16:creationId xmlns:a16="http://schemas.microsoft.com/office/drawing/2014/main" id="{22BC5798-0F19-0649-898B-A2215709D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412875"/>
            <a:ext cx="1511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6">
            <a:extLst>
              <a:ext uri="{FF2B5EF4-FFF2-40B4-BE49-F238E27FC236}">
                <a16:creationId xmlns:a16="http://schemas.microsoft.com/office/drawing/2014/main" id="{861DB641-F463-4242-AD43-EF910AF36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726DF4-B719-BF48-B728-2C3064DF4FD3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s-ES" altLang="es-ES" sz="1200"/>
          </a:p>
        </p:txBody>
      </p:sp>
      <p:sp>
        <p:nvSpPr>
          <p:cNvPr id="242690" name="Rectangle 2">
            <a:extLst>
              <a:ext uri="{FF2B5EF4-FFF2-40B4-BE49-F238E27FC236}">
                <a16:creationId xmlns:a16="http://schemas.microsoft.com/office/drawing/2014/main" id="{8D62C803-8B8C-354F-B393-6813F55F78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Resumen: Aspectos Esenciales</a:t>
            </a:r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B823A875-9E21-1A40-B80C-02E7871F0C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5157787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s-ES" altLang="es-E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Tumores Hipofisarios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Adenomas: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Arial" panose="020B0604020202020204" pitchFamily="34" charset="0"/>
              </a:rPr>
              <a:t> funcionantes / no-funcionantes 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Arial" panose="020B0604020202020204" pitchFamily="34" charset="0"/>
              </a:rPr>
              <a:t> microadenomas / macroadenomas 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sz="2200">
                <a:ea typeface="Arial" panose="020B0604020202020204" pitchFamily="34" charset="0"/>
              </a:rPr>
              <a:t> </a:t>
            </a:r>
            <a:r>
              <a:rPr lang="es-ES_tradnl" altLang="es-ES" sz="2200">
                <a:latin typeface="Arial" panose="020B0604020202020204" pitchFamily="34" charset="0"/>
                <a:ea typeface="Arial" panose="020B0604020202020204" pitchFamily="34" charset="0"/>
              </a:rPr>
              <a:t>Clínica:</a:t>
            </a:r>
          </a:p>
          <a:p>
            <a:pPr marL="1347788" lvl="2" indent="-4381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sz="2100">
                <a:latin typeface="Arial" panose="020B0604020202020204" pitchFamily="34" charset="0"/>
                <a:ea typeface="Arial" panose="020B0604020202020204" pitchFamily="34" charset="0"/>
              </a:rPr>
              <a:t>Afectacion visual: </a:t>
            </a:r>
            <a:r>
              <a:rPr lang="es-ES_tradnl" altLang="es-ES" sz="21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Hemianopsia bitemporal</a:t>
            </a:r>
          </a:p>
          <a:p>
            <a:pPr marL="1347788" lvl="2" indent="-4381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sz="21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Hiperfunción hormonal o panhipopituitarismo</a:t>
            </a:r>
          </a:p>
          <a:p>
            <a:pPr marL="1347788" lvl="2" indent="-4381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sz="2100">
                <a:latin typeface="Arial" panose="020B0604020202020204" pitchFamily="34" charset="0"/>
                <a:ea typeface="Arial" panose="020B0604020202020204" pitchFamily="34" charset="0"/>
              </a:rPr>
              <a:t>Apoplejía hipofisaria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_tradnl" altLang="es-ES" sz="22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s-ES_tradnl" altLang="es-E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Tumores Región Selar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Si quistes y calcio = </a:t>
            </a:r>
            <a:r>
              <a:rPr lang="es-ES_tradnl" altLang="es-ES"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craneofaringioma</a:t>
            </a:r>
            <a:endParaRPr lang="es-ES" altLang="es-ES" sz="2400" b="1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4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s-ES" altLang="es-E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Otros Tumores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Tumor cerebeloso + policitemia = hemangioblastoma</a:t>
            </a:r>
          </a:p>
        </p:txBody>
      </p:sp>
      <p:pic>
        <p:nvPicPr>
          <p:cNvPr id="242692" name="Picture 5" descr="image035">
            <a:extLst>
              <a:ext uri="{FF2B5EF4-FFF2-40B4-BE49-F238E27FC236}">
                <a16:creationId xmlns:a16="http://schemas.microsoft.com/office/drawing/2014/main" id="{28E98489-F7BC-2D40-BA51-3581B6DAB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57338"/>
            <a:ext cx="23050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3" name="Picture 6">
            <a:extLst>
              <a:ext uri="{FF2B5EF4-FFF2-40B4-BE49-F238E27FC236}">
                <a16:creationId xmlns:a16="http://schemas.microsoft.com/office/drawing/2014/main" id="{ECE54D50-383B-9948-84C7-62AAA509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230505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ase-TumoresSNC">
  <a:themeElements>
    <a:clrScheme name="Clase-TumoresSNC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Clase-TumoresSNC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ase-TumoresSNC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e-TumoresSNC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10851</TotalTime>
  <Words>346</Words>
  <Application>Microsoft Macintosh PowerPoint</Application>
  <PresentationFormat>Presentación en pantalla (4:3)</PresentationFormat>
  <Paragraphs>102</Paragraphs>
  <Slides>10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Verdana</vt:lpstr>
      <vt:lpstr>Wingdings</vt:lpstr>
      <vt:lpstr>Clase-TumoresSNC</vt:lpstr>
      <vt:lpstr>Imagen de mapa de bits</vt:lpstr>
      <vt:lpstr>Resumen: Aspectos Esenciales</vt:lpstr>
      <vt:lpstr>Resumen: Aspectos Esenciales</vt:lpstr>
      <vt:lpstr>Resumen: Aspectos Esenciales</vt:lpstr>
      <vt:lpstr>Resumen: Aspectos Esenciales</vt:lpstr>
      <vt:lpstr>Resumen: Aspectos Esenciales</vt:lpstr>
      <vt:lpstr>Resumen: Aspectos Esenciales</vt:lpstr>
      <vt:lpstr>Resumen: Aspectos Esenciales</vt:lpstr>
      <vt:lpstr>Resumen: Aspectos Esenciales</vt:lpstr>
      <vt:lpstr>Resumen: Aspectos Esenciales</vt:lpstr>
      <vt:lpstr>Examen Neurocirugía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Clase- Tumores SNC</dc:title>
  <dc:creator>Goyo</dc:creator>
  <cp:lastModifiedBy>Microsoft Office User</cp:lastModifiedBy>
  <cp:revision>201</cp:revision>
  <dcterms:created xsi:type="dcterms:W3CDTF">2008-11-07T15:10:48Z</dcterms:created>
  <dcterms:modified xsi:type="dcterms:W3CDTF">2020-04-01T11:06:00Z</dcterms:modified>
</cp:coreProperties>
</file>